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48"/>
  </p:normalViewPr>
  <p:slideViewPr>
    <p:cSldViewPr snapToGrid="0">
      <p:cViewPr>
        <p:scale>
          <a:sx n="80" d="100"/>
          <a:sy n="80" d="100"/>
        </p:scale>
        <p:origin x="78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B1C0C-A084-ED40-A643-53A0C3F2BD6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CE2D0-3EF0-2146-9C0F-390431730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3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E2D0-3EF0-2146-9C0F-390431730E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3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E2D0-3EF0-2146-9C0F-390431730E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9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D6CE7-0A7D-CBCC-5178-E6D7493DA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B7FBD-0F73-3407-9B5F-181E22EEA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EB168-8BA8-90B2-5DEA-1ED6E74E2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D1B91-7BA6-9398-680C-95BFC088A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E2D0-3EF0-2146-9C0F-390431730E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1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03DD-674A-6E4D-FE3C-A8F18F260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688BFB-01D4-B457-9CCD-FF977359D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E24BE-E311-6BEF-A944-61EC580D4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CD6-84C5-5800-3DC6-F369E767D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E2D0-3EF0-2146-9C0F-390431730E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8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AA04-B83F-3E3D-7A71-714334E45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F666E-475E-2AD8-146B-03F372540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86A5B-C37C-D700-C17D-8C3FF93C6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657AB-7ABD-DAA0-130B-66884B15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E2D0-3EF0-2146-9C0F-390431730E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3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9DD1-7BCA-C157-A1E8-5DB5AA457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C1C58-09F2-ABE7-385D-D180D975D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91FADF-17F8-4282-DC72-2C34532EF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6383D-3821-3813-7706-9806E3474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E2D0-3EF0-2146-9C0F-390431730E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1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2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5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3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2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0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3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6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2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9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5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4/19/25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FEFCFE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F87404-4312-6EA6-5D19-25B2F4BA3D97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8525655" y="1627727"/>
            <a:ext cx="321886" cy="1048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6" name="Donut 105">
            <a:extLst>
              <a:ext uri="{FF2B5EF4-FFF2-40B4-BE49-F238E27FC236}">
                <a16:creationId xmlns:a16="http://schemas.microsoft.com/office/drawing/2014/main" id="{7CAC616E-1048-07B3-9844-3CBB9739F116}"/>
              </a:ext>
            </a:extLst>
          </p:cNvPr>
          <p:cNvSpPr/>
          <p:nvPr/>
        </p:nvSpPr>
        <p:spPr>
          <a:xfrm>
            <a:off x="-5545939" y="3478397"/>
            <a:ext cx="7286625" cy="7286625"/>
          </a:xfrm>
          <a:prstGeom prst="donut">
            <a:avLst>
              <a:gd name="adj" fmla="val 460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591720B-CB99-3417-5B40-D20F95D083C2}"/>
              </a:ext>
            </a:extLst>
          </p:cNvPr>
          <p:cNvGrpSpPr/>
          <p:nvPr/>
        </p:nvGrpSpPr>
        <p:grpSpPr>
          <a:xfrm>
            <a:off x="1978775" y="931440"/>
            <a:ext cx="1703165" cy="1392577"/>
            <a:chOff x="1965328" y="473606"/>
            <a:chExt cx="1703165" cy="1392577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E4274B3-323A-A0A2-E9C9-D1BD0C9EF898}"/>
                </a:ext>
              </a:extLst>
            </p:cNvPr>
            <p:cNvSpPr/>
            <p:nvPr/>
          </p:nvSpPr>
          <p:spPr>
            <a:xfrm>
              <a:off x="1965328" y="473606"/>
              <a:ext cx="1392577" cy="13925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352" dist="149467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49E9B45-317B-6EB8-FCB7-C29AB8E12716}"/>
                </a:ext>
              </a:extLst>
            </p:cNvPr>
            <p:cNvCxnSpPr>
              <a:cxnSpLocks/>
              <a:stCxn id="13" idx="3"/>
              <a:endCxn id="42" idx="1"/>
            </p:cNvCxnSpPr>
            <p:nvPr/>
          </p:nvCxnSpPr>
          <p:spPr>
            <a:xfrm flipV="1">
              <a:off x="3357905" y="1159407"/>
              <a:ext cx="310588" cy="10488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4E90CBB-ED7E-0FA1-A790-E54222B9B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363" y="644284"/>
              <a:ext cx="528287" cy="1009265"/>
            </a:xfrm>
            <a:prstGeom prst="rect">
              <a:avLst/>
            </a:prstGeom>
            <a:effectLst>
              <a:outerShdw blurRad="165100" dist="1397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4C26315-7C87-A6E8-13E9-FFC2E3F96ED7}"/>
              </a:ext>
            </a:extLst>
          </p:cNvPr>
          <p:cNvGrpSpPr/>
          <p:nvPr/>
        </p:nvGrpSpPr>
        <p:grpSpPr>
          <a:xfrm>
            <a:off x="3681940" y="920952"/>
            <a:ext cx="1392577" cy="1392577"/>
            <a:chOff x="3668493" y="463118"/>
            <a:chExt cx="1392577" cy="1392577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D4FB8027-FFA7-19C9-6D3A-580D17C16E8C}"/>
                </a:ext>
              </a:extLst>
            </p:cNvPr>
            <p:cNvSpPr/>
            <p:nvPr/>
          </p:nvSpPr>
          <p:spPr>
            <a:xfrm>
              <a:off x="3668493" y="463118"/>
              <a:ext cx="1392577" cy="13925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5151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224D24A-44F4-7967-930A-92E9354B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14445" y="679075"/>
              <a:ext cx="981634" cy="981634"/>
            </a:xfrm>
            <a:prstGeom prst="roundRect">
              <a:avLst>
                <a:gd name="adj" fmla="val 7078"/>
              </a:avLst>
            </a:prstGeom>
            <a:effectLst>
              <a:outerShdw blurRad="168242" dist="153922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3D3AE0D-9F78-D813-76B1-C09B64269834}"/>
              </a:ext>
            </a:extLst>
          </p:cNvPr>
          <p:cNvGrpSpPr/>
          <p:nvPr/>
        </p:nvGrpSpPr>
        <p:grpSpPr>
          <a:xfrm>
            <a:off x="5061695" y="931439"/>
            <a:ext cx="2025051" cy="1854256"/>
            <a:chOff x="5048248" y="473605"/>
            <a:chExt cx="2025051" cy="185425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E1C4008-242D-C603-5297-B775C1691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248" y="1148917"/>
              <a:ext cx="310588" cy="10488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A6591D-BBAB-75E9-CF66-937B04502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2711" y="1165322"/>
              <a:ext cx="310588" cy="10488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104387C-38F5-ED80-09FF-C61933760A03}"/>
                </a:ext>
              </a:extLst>
            </p:cNvPr>
            <p:cNvCxnSpPr>
              <a:cxnSpLocks/>
              <a:stCxn id="62" idx="2"/>
              <a:endCxn id="65" idx="0"/>
            </p:cNvCxnSpPr>
            <p:nvPr/>
          </p:nvCxnSpPr>
          <p:spPr>
            <a:xfrm flipH="1">
              <a:off x="6055124" y="1866182"/>
              <a:ext cx="1" cy="461679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F5D51909-9DE6-D874-9531-6D064EA15879}"/>
                </a:ext>
              </a:extLst>
            </p:cNvPr>
            <p:cNvSpPr/>
            <p:nvPr/>
          </p:nvSpPr>
          <p:spPr>
            <a:xfrm>
              <a:off x="5358836" y="473605"/>
              <a:ext cx="1392577" cy="13925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5151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ACAD444-5D09-4DB0-72AA-C7155FDDF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65" t="5866" r="22813" b="3509"/>
            <a:stretch/>
          </p:blipFill>
          <p:spPr>
            <a:xfrm>
              <a:off x="5547821" y="584452"/>
              <a:ext cx="1080920" cy="1191860"/>
            </a:xfrm>
            <a:prstGeom prst="rect">
              <a:avLst/>
            </a:prstGeom>
            <a:effectLst>
              <a:outerShdw blurRad="165100" dist="1397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9765BA-1D70-3BD9-12DF-C9E6517B01E5}"/>
              </a:ext>
            </a:extLst>
          </p:cNvPr>
          <p:cNvGrpSpPr/>
          <p:nvPr/>
        </p:nvGrpSpPr>
        <p:grpSpPr>
          <a:xfrm>
            <a:off x="5372282" y="2785695"/>
            <a:ext cx="1392577" cy="1392577"/>
            <a:chOff x="5358835" y="2327861"/>
            <a:chExt cx="1392577" cy="139257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223FF273-4AD3-D2DD-DB3D-DA2583497CED}"/>
                </a:ext>
              </a:extLst>
            </p:cNvPr>
            <p:cNvSpPr/>
            <p:nvPr/>
          </p:nvSpPr>
          <p:spPr>
            <a:xfrm>
              <a:off x="5358835" y="2327861"/>
              <a:ext cx="1392577" cy="13925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5151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76DF32D-CC54-9573-6AF6-7CA517C1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7821" y="2480176"/>
              <a:ext cx="1014604" cy="1080774"/>
            </a:xfrm>
            <a:prstGeom prst="rect">
              <a:avLst/>
            </a:prstGeom>
            <a:effectLst>
              <a:outerShdw blurRad="165100" dist="1397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DEEDB6E-A91B-4957-4E4C-D3925F65A470}"/>
              </a:ext>
            </a:extLst>
          </p:cNvPr>
          <p:cNvGrpSpPr/>
          <p:nvPr/>
        </p:nvGrpSpPr>
        <p:grpSpPr>
          <a:xfrm>
            <a:off x="7109912" y="941927"/>
            <a:ext cx="1392577" cy="1392577"/>
            <a:chOff x="7096465" y="484093"/>
            <a:chExt cx="1392577" cy="1392577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4F9D3B6B-D226-EB63-E1D4-E64CA6B3F08A}"/>
                </a:ext>
              </a:extLst>
            </p:cNvPr>
            <p:cNvSpPr/>
            <p:nvPr/>
          </p:nvSpPr>
          <p:spPr>
            <a:xfrm>
              <a:off x="7096465" y="484093"/>
              <a:ext cx="1392577" cy="13925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5151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√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EDE59BC-87E6-53D6-7847-7E405B12C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01936" y="689563"/>
              <a:ext cx="981635" cy="981635"/>
            </a:xfrm>
            <a:prstGeom prst="roundRect">
              <a:avLst/>
            </a:prstGeom>
            <a:effectLst>
              <a:outerShdw blurRad="165100" dist="1524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CFC0FA1-D65D-F664-B9EF-95A9678F4D1E}"/>
              </a:ext>
            </a:extLst>
          </p:cNvPr>
          <p:cNvGrpSpPr/>
          <p:nvPr/>
        </p:nvGrpSpPr>
        <p:grpSpPr>
          <a:xfrm>
            <a:off x="8847541" y="931438"/>
            <a:ext cx="1392577" cy="1392577"/>
            <a:chOff x="8834094" y="473604"/>
            <a:chExt cx="1392577" cy="1392577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73F59CB-5CA8-A227-FC03-4BB50CD4A2B2}"/>
                </a:ext>
              </a:extLst>
            </p:cNvPr>
            <p:cNvSpPr/>
            <p:nvPr/>
          </p:nvSpPr>
          <p:spPr>
            <a:xfrm>
              <a:off x="8834094" y="473604"/>
              <a:ext cx="1392577" cy="13925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5151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√</a:t>
              </a:r>
            </a:p>
          </p:txBody>
        </p:sp>
        <p:pic>
          <p:nvPicPr>
            <p:cNvPr id="79" name="Picture 78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E3DB0185-A24E-36FF-396B-73EC5B60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14175" y="629751"/>
              <a:ext cx="1059307" cy="1059307"/>
            </a:xfrm>
            <a:prstGeom prst="rect">
              <a:avLst/>
            </a:prstGeom>
            <a:effectLst>
              <a:outerShdw blurRad="190500" dist="1143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89BEB0EC-3BF2-8608-59D0-5D6B9640CB17}"/>
              </a:ext>
            </a:extLst>
          </p:cNvPr>
          <p:cNvSpPr txBox="1"/>
          <p:nvPr/>
        </p:nvSpPr>
        <p:spPr>
          <a:xfrm>
            <a:off x="2120623" y="206407"/>
            <a:ext cx="110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IAM USER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DF8CD34-36FA-4BE7-C19F-968DEEB13D24}"/>
              </a:ext>
            </a:extLst>
          </p:cNvPr>
          <p:cNvSpPr txBox="1"/>
          <p:nvPr/>
        </p:nvSpPr>
        <p:spPr>
          <a:xfrm>
            <a:off x="3867379" y="206408"/>
            <a:ext cx="110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S3 Bucket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F6BFD22-9D2C-EF2C-5296-3D15D515071C}"/>
              </a:ext>
            </a:extLst>
          </p:cNvPr>
          <p:cNvSpPr txBox="1"/>
          <p:nvPr/>
        </p:nvSpPr>
        <p:spPr>
          <a:xfrm>
            <a:off x="5543146" y="364151"/>
            <a:ext cx="110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Glue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82E563-21B3-7B43-D984-D372AAD7D591}"/>
              </a:ext>
            </a:extLst>
          </p:cNvPr>
          <p:cNvSpPr txBox="1"/>
          <p:nvPr/>
        </p:nvSpPr>
        <p:spPr>
          <a:xfrm>
            <a:off x="7254870" y="367123"/>
            <a:ext cx="110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Athena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CE9A3B1-52ED-178D-FACC-89DFB6470E4C}"/>
              </a:ext>
            </a:extLst>
          </p:cNvPr>
          <p:cNvSpPr txBox="1"/>
          <p:nvPr/>
        </p:nvSpPr>
        <p:spPr>
          <a:xfrm>
            <a:off x="8992499" y="225652"/>
            <a:ext cx="110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Quick Sight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75146B-D3E3-B622-902A-362945A6093F}"/>
              </a:ext>
            </a:extLst>
          </p:cNvPr>
          <p:cNvSpPr txBox="1"/>
          <p:nvPr/>
        </p:nvSpPr>
        <p:spPr>
          <a:xfrm>
            <a:off x="5405439" y="4426237"/>
            <a:ext cx="139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Catalogue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5811A8A-BE38-FA32-638B-22AFEC1B9174}"/>
              </a:ext>
            </a:extLst>
          </p:cNvPr>
          <p:cNvSpPr/>
          <p:nvPr/>
        </p:nvSpPr>
        <p:spPr>
          <a:xfrm>
            <a:off x="2977" y="6975706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Quick Sight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DC678A2-30B0-7A3A-6E49-2582498859C8}"/>
              </a:ext>
            </a:extLst>
          </p:cNvPr>
          <p:cNvSpPr/>
          <p:nvPr/>
        </p:nvSpPr>
        <p:spPr>
          <a:xfrm>
            <a:off x="262791" y="3982618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Project Flow</a:t>
            </a:r>
            <a:endParaRPr lang="en-US" sz="4000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5DBE195-AF9F-A4EF-7932-E8A7E4968A92}"/>
              </a:ext>
            </a:extLst>
          </p:cNvPr>
          <p:cNvSpPr/>
          <p:nvPr/>
        </p:nvSpPr>
        <p:spPr>
          <a:xfrm>
            <a:off x="-6141805" y="7255454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Glue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714AD56-3EE0-EDA9-8F44-06A58FE51467}"/>
              </a:ext>
            </a:extLst>
          </p:cNvPr>
          <p:cNvSpPr/>
          <p:nvPr/>
        </p:nvSpPr>
        <p:spPr>
          <a:xfrm>
            <a:off x="-6077860" y="4166112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S2 Bucket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AE4D209-0813-6B78-C5E0-27CDB899934C}"/>
              </a:ext>
            </a:extLst>
          </p:cNvPr>
          <p:cNvSpPr/>
          <p:nvPr/>
        </p:nvSpPr>
        <p:spPr>
          <a:xfrm>
            <a:off x="-3146094" y="2938010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IAM USER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11FEA4B-85A6-076B-2571-36316E32D37E}"/>
              </a:ext>
            </a:extLst>
          </p:cNvPr>
          <p:cNvSpPr/>
          <p:nvPr/>
        </p:nvSpPr>
        <p:spPr>
          <a:xfrm>
            <a:off x="-3069414" y="8589941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Athena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90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847 -0.25 L -0.2793 -0.25 C -0.15417 -0.25 3.75E-6 -0.18079 3.75E-6 -0.12431 L 3.75E-6 0.00162 " pathEditMode="relative" rAng="0" ptsTypes="AAAA">
                                      <p:cBhvr>
                                        <p:cTn id="30" dur="1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125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/>
      <p:bldP spid="94" grpId="0"/>
      <p:bldP spid="95" grpId="0"/>
      <p:bldP spid="9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3D717-8514-79F8-8FF6-93AA9ABDC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nut 9">
            <a:extLst>
              <a:ext uri="{FF2B5EF4-FFF2-40B4-BE49-F238E27FC236}">
                <a16:creationId xmlns:a16="http://schemas.microsoft.com/office/drawing/2014/main" id="{A6F7CDBE-2C93-F0CC-5800-064CC3A5867E}"/>
              </a:ext>
            </a:extLst>
          </p:cNvPr>
          <p:cNvSpPr/>
          <p:nvPr/>
        </p:nvSpPr>
        <p:spPr>
          <a:xfrm>
            <a:off x="-5545939" y="3478397"/>
            <a:ext cx="7286625" cy="7286625"/>
          </a:xfrm>
          <a:prstGeom prst="donut">
            <a:avLst>
              <a:gd name="adj" fmla="val 460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C5A0DC-4923-1B47-CED9-04BC9628BBC3}"/>
              </a:ext>
            </a:extLst>
          </p:cNvPr>
          <p:cNvSpPr/>
          <p:nvPr/>
        </p:nvSpPr>
        <p:spPr>
          <a:xfrm>
            <a:off x="348109" y="313781"/>
            <a:ext cx="1392577" cy="139257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04352" dist="149467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28AB985-7E21-7AA7-52EB-1065F9FF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53" y="505436"/>
            <a:ext cx="528287" cy="1009265"/>
          </a:xfrm>
          <a:prstGeom prst="rect">
            <a:avLst/>
          </a:prstGeom>
          <a:effectLst>
            <a:outerShdw blurRad="165100" dist="1397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2A5E176-8D79-45A1-6DE1-EDBE89CF0A62}"/>
              </a:ext>
            </a:extLst>
          </p:cNvPr>
          <p:cNvSpPr/>
          <p:nvPr/>
        </p:nvSpPr>
        <p:spPr>
          <a:xfrm>
            <a:off x="2977" y="6975706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Quick Sight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6C0742-1DE0-3258-6414-885E4BA92381}"/>
              </a:ext>
            </a:extLst>
          </p:cNvPr>
          <p:cNvSpPr/>
          <p:nvPr/>
        </p:nvSpPr>
        <p:spPr>
          <a:xfrm>
            <a:off x="-18881" y="6941066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Project Flow</a:t>
            </a:r>
            <a:endParaRPr lang="en-US" sz="4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E47C1F-EFC8-1C68-08E7-4E74E020A7FB}"/>
              </a:ext>
            </a:extLst>
          </p:cNvPr>
          <p:cNvSpPr/>
          <p:nvPr/>
        </p:nvSpPr>
        <p:spPr>
          <a:xfrm>
            <a:off x="-6141805" y="7255454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Glue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76630E-B763-0FF4-C236-3CAF359115E6}"/>
              </a:ext>
            </a:extLst>
          </p:cNvPr>
          <p:cNvSpPr/>
          <p:nvPr/>
        </p:nvSpPr>
        <p:spPr>
          <a:xfrm>
            <a:off x="-3377530" y="2334504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S2 Bucket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D443AB-CE06-7F91-22B4-5F2F1D7396FC}"/>
              </a:ext>
            </a:extLst>
          </p:cNvPr>
          <p:cNvSpPr/>
          <p:nvPr/>
        </p:nvSpPr>
        <p:spPr>
          <a:xfrm>
            <a:off x="125366" y="3875244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IAM USER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BCE5285-0F24-05EE-1384-6392C4FCF492}"/>
              </a:ext>
            </a:extLst>
          </p:cNvPr>
          <p:cNvSpPr/>
          <p:nvPr/>
        </p:nvSpPr>
        <p:spPr>
          <a:xfrm>
            <a:off x="-3069414" y="8589941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Athena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3E8A9B-154C-1330-52ED-4B36AD49B0B5}"/>
              </a:ext>
            </a:extLst>
          </p:cNvPr>
          <p:cNvSpPr txBox="1"/>
          <p:nvPr/>
        </p:nvSpPr>
        <p:spPr>
          <a:xfrm>
            <a:off x="3962400" y="78302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 Creation</a:t>
            </a:r>
            <a:r>
              <a:rPr lang="en-US" dirty="0"/>
              <a:t>: I began by creating a new user with Admin access to ensure appropriate permissions for managing resources.</a:t>
            </a:r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3BC4BD-CE3E-C190-BF5E-F3C7B94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346" y="2250492"/>
            <a:ext cx="8206999" cy="4293727"/>
          </a:xfrm>
          <a:prstGeom prst="roundRect">
            <a:avLst>
              <a:gd name="adj" fmla="val 4283"/>
            </a:avLst>
          </a:prstGeom>
        </p:spPr>
      </p:pic>
    </p:spTree>
    <p:extLst>
      <p:ext uri="{BB962C8B-B14F-4D97-AF65-F5344CB8AC3E}">
        <p14:creationId xmlns:p14="http://schemas.microsoft.com/office/powerpoint/2010/main" val="2842072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7A775-BE2F-326F-D9C8-2934E8200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nut 9">
            <a:extLst>
              <a:ext uri="{FF2B5EF4-FFF2-40B4-BE49-F238E27FC236}">
                <a16:creationId xmlns:a16="http://schemas.microsoft.com/office/drawing/2014/main" id="{7B5FE9D4-9B3F-A1F5-9F18-BB00779BFAD8}"/>
              </a:ext>
            </a:extLst>
          </p:cNvPr>
          <p:cNvSpPr/>
          <p:nvPr/>
        </p:nvSpPr>
        <p:spPr>
          <a:xfrm>
            <a:off x="-5545939" y="3478397"/>
            <a:ext cx="7286625" cy="7286625"/>
          </a:xfrm>
          <a:prstGeom prst="donut">
            <a:avLst>
              <a:gd name="adj" fmla="val 460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FF6FFA-28D1-5975-7DD1-9D49F7FB2177}"/>
              </a:ext>
            </a:extLst>
          </p:cNvPr>
          <p:cNvSpPr/>
          <p:nvPr/>
        </p:nvSpPr>
        <p:spPr>
          <a:xfrm>
            <a:off x="-6996176" y="6920869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Quick Sight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1946F-7EE6-4FAD-D22F-B55E27460238}"/>
              </a:ext>
            </a:extLst>
          </p:cNvPr>
          <p:cNvSpPr/>
          <p:nvPr/>
        </p:nvSpPr>
        <p:spPr>
          <a:xfrm>
            <a:off x="-153062" y="7481859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Project Flow</a:t>
            </a:r>
            <a:endParaRPr lang="en-US" sz="4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72443E-F456-EC97-B405-6E1CFFBBC2E5}"/>
              </a:ext>
            </a:extLst>
          </p:cNvPr>
          <p:cNvSpPr/>
          <p:nvPr/>
        </p:nvSpPr>
        <p:spPr>
          <a:xfrm>
            <a:off x="-3208416" y="2540756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Glue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2D3666-BA2F-38A2-D30D-4087FA3CAD05}"/>
              </a:ext>
            </a:extLst>
          </p:cNvPr>
          <p:cNvSpPr/>
          <p:nvPr/>
        </p:nvSpPr>
        <p:spPr>
          <a:xfrm>
            <a:off x="348109" y="3875244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S3 Bucket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0E43A0-8D72-81A5-18AC-D3F80A6A8382}"/>
              </a:ext>
            </a:extLst>
          </p:cNvPr>
          <p:cNvSpPr/>
          <p:nvPr/>
        </p:nvSpPr>
        <p:spPr>
          <a:xfrm>
            <a:off x="-290092" y="7481860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IAM USER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83A40E-B408-AE41-374B-C938720448C3}"/>
              </a:ext>
            </a:extLst>
          </p:cNvPr>
          <p:cNvSpPr/>
          <p:nvPr/>
        </p:nvSpPr>
        <p:spPr>
          <a:xfrm>
            <a:off x="-6321166" y="4189025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Athena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2DA2F5-4435-60CE-63C1-D84EF5FCA8BD}"/>
              </a:ext>
            </a:extLst>
          </p:cNvPr>
          <p:cNvGrpSpPr/>
          <p:nvPr/>
        </p:nvGrpSpPr>
        <p:grpSpPr>
          <a:xfrm>
            <a:off x="348109" y="313781"/>
            <a:ext cx="1392577" cy="1392577"/>
            <a:chOff x="3668493" y="463118"/>
            <a:chExt cx="1392577" cy="139257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8CAC6B5-E406-8648-07FF-EAD37710D81D}"/>
                </a:ext>
              </a:extLst>
            </p:cNvPr>
            <p:cNvSpPr/>
            <p:nvPr/>
          </p:nvSpPr>
          <p:spPr>
            <a:xfrm>
              <a:off x="3668493" y="463118"/>
              <a:ext cx="1392577" cy="13925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5151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66D0EEA-3311-C493-D435-007FDAE38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14445" y="679075"/>
              <a:ext cx="981634" cy="981634"/>
            </a:xfrm>
            <a:prstGeom prst="roundRect">
              <a:avLst>
                <a:gd name="adj" fmla="val 7078"/>
              </a:avLst>
            </a:prstGeom>
            <a:effectLst>
              <a:outerShdw blurRad="168242" dist="153922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BF447FC-0D57-7611-086F-042D8E596B2A}"/>
              </a:ext>
            </a:extLst>
          </p:cNvPr>
          <p:cNvSpPr txBox="1"/>
          <p:nvPr/>
        </p:nvSpPr>
        <p:spPr>
          <a:xfrm>
            <a:off x="3614291" y="346214"/>
            <a:ext cx="8229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S3 Bucket Setup</a:t>
            </a:r>
            <a:r>
              <a:rPr lang="en-US" dirty="0"/>
              <a:t>: I created a new S3 bucket to store the order data. Within this bucket, I organized the data by creating folders specifically for the order records.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Folder and Subfolder Structure</a:t>
            </a:r>
            <a:r>
              <a:rPr lang="en-US" dirty="0"/>
              <a:t>: To ensure efficient data management and organization, I set up subfolders within the order data folder. A naming convention was applied to each subfolder, following the format Snapshot=YYYY-MM-DD (e.g., Snapshot=2027-01-01). This structure allowed me to create partitions based on the date.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Data Upload</a:t>
            </a:r>
            <a:r>
              <a:rPr lang="en-US" dirty="0"/>
              <a:t>: The order data, which was in CSV format, was uploaded to the relevant subfolders in S3, ensuring that each file was properly categorized within its respective partition.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D61331-E5BB-B043-564E-B904D549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802" y="4189025"/>
            <a:ext cx="5022577" cy="2627705"/>
          </a:xfrm>
          <a:prstGeom prst="roundRect">
            <a:avLst>
              <a:gd name="adj" fmla="val 3251"/>
            </a:avLst>
          </a:prstGeom>
        </p:spPr>
      </p:pic>
    </p:spTree>
    <p:extLst>
      <p:ext uri="{BB962C8B-B14F-4D97-AF65-F5344CB8AC3E}">
        <p14:creationId xmlns:p14="http://schemas.microsoft.com/office/powerpoint/2010/main" val="1490940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2F21F-D1E5-6415-6D38-026C263E0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nut 9">
            <a:extLst>
              <a:ext uri="{FF2B5EF4-FFF2-40B4-BE49-F238E27FC236}">
                <a16:creationId xmlns:a16="http://schemas.microsoft.com/office/drawing/2014/main" id="{CB220609-E3A9-1E30-262F-D1BFA2FCF957}"/>
              </a:ext>
            </a:extLst>
          </p:cNvPr>
          <p:cNvSpPr/>
          <p:nvPr/>
        </p:nvSpPr>
        <p:spPr>
          <a:xfrm>
            <a:off x="-5545939" y="3478397"/>
            <a:ext cx="7286625" cy="7286625"/>
          </a:xfrm>
          <a:prstGeom prst="donut">
            <a:avLst>
              <a:gd name="adj" fmla="val 460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C288958-570C-C107-9EE0-6191A947C338}"/>
              </a:ext>
            </a:extLst>
          </p:cNvPr>
          <p:cNvSpPr/>
          <p:nvPr/>
        </p:nvSpPr>
        <p:spPr>
          <a:xfrm>
            <a:off x="-5992183" y="3421246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Quick Sight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409868-D8D3-DA2C-9163-D6FFF88D10DE}"/>
              </a:ext>
            </a:extLst>
          </p:cNvPr>
          <p:cNvSpPr/>
          <p:nvPr/>
        </p:nvSpPr>
        <p:spPr>
          <a:xfrm>
            <a:off x="-153062" y="7481859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Project Flow</a:t>
            </a:r>
            <a:endParaRPr lang="en-US" sz="4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E6C1B7-FE7D-05D5-B88B-D7FF084DDD1B}"/>
              </a:ext>
            </a:extLst>
          </p:cNvPr>
          <p:cNvSpPr/>
          <p:nvPr/>
        </p:nvSpPr>
        <p:spPr>
          <a:xfrm>
            <a:off x="348109" y="3875244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Glue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9690C2-5C7D-BDFE-F4BC-96DB3CBF09B4}"/>
              </a:ext>
            </a:extLst>
          </p:cNvPr>
          <p:cNvSpPr/>
          <p:nvPr/>
        </p:nvSpPr>
        <p:spPr>
          <a:xfrm>
            <a:off x="-290092" y="7441784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S2 Bucket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E1AB6C-84B6-B7B6-480C-6B527D851720}"/>
              </a:ext>
            </a:extLst>
          </p:cNvPr>
          <p:cNvSpPr/>
          <p:nvPr/>
        </p:nvSpPr>
        <p:spPr>
          <a:xfrm>
            <a:off x="-290092" y="7481860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IAM USER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1321CE-F167-7BD6-F6E2-2204448E87A4}"/>
              </a:ext>
            </a:extLst>
          </p:cNvPr>
          <p:cNvSpPr/>
          <p:nvPr/>
        </p:nvSpPr>
        <p:spPr>
          <a:xfrm>
            <a:off x="-2822037" y="2143909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Athena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611869-1575-0EC9-46E0-FFDFE73913D9}"/>
              </a:ext>
            </a:extLst>
          </p:cNvPr>
          <p:cNvGrpSpPr/>
          <p:nvPr/>
        </p:nvGrpSpPr>
        <p:grpSpPr>
          <a:xfrm>
            <a:off x="348109" y="313781"/>
            <a:ext cx="1392577" cy="1392577"/>
            <a:chOff x="5358836" y="473605"/>
            <a:chExt cx="1392577" cy="139257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AE87F61-1657-422D-9DD5-71F342B57A17}"/>
                </a:ext>
              </a:extLst>
            </p:cNvPr>
            <p:cNvSpPr/>
            <p:nvPr/>
          </p:nvSpPr>
          <p:spPr>
            <a:xfrm>
              <a:off x="5358836" y="473605"/>
              <a:ext cx="1392577" cy="13925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5151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810A4C-E6FE-E627-FDF4-76477186A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5" t="5866" r="22813" b="3509"/>
            <a:stretch/>
          </p:blipFill>
          <p:spPr>
            <a:xfrm>
              <a:off x="5547821" y="584452"/>
              <a:ext cx="1080920" cy="1191860"/>
            </a:xfrm>
            <a:prstGeom prst="rect">
              <a:avLst/>
            </a:prstGeom>
            <a:effectLst>
              <a:outerShdw blurRad="165100" dist="1397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A486276-EAD9-5C92-4EA0-BDB11EED59AC}"/>
              </a:ext>
            </a:extLst>
          </p:cNvPr>
          <p:cNvSpPr txBox="1"/>
          <p:nvPr/>
        </p:nvSpPr>
        <p:spPr>
          <a:xfrm>
            <a:off x="3962400" y="313781"/>
            <a:ext cx="822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Crawler Setup</a:t>
            </a:r>
            <a:r>
              <a:rPr lang="en-US" dirty="0"/>
              <a:t>: I created a new AWS Glue Crawler to automatically detect and catalog the data in S3. This helped in organizing the data in a way that could easily be queried using Athena.</a:t>
            </a:r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B5C4F9-814A-51DA-D3E5-C5382D852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734" y="4245735"/>
            <a:ext cx="4334355" cy="2267642"/>
          </a:xfrm>
          <a:prstGeom prst="roundRect">
            <a:avLst>
              <a:gd name="adj" fmla="val 2219"/>
            </a:avLst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D2985A-282A-1F87-A3D4-9F98A49C6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621" y="1607602"/>
            <a:ext cx="4334355" cy="2267642"/>
          </a:xfrm>
          <a:prstGeom prst="roundRect">
            <a:avLst>
              <a:gd name="adj" fmla="val 3251"/>
            </a:avLst>
          </a:prstGeom>
        </p:spPr>
      </p:pic>
    </p:spTree>
    <p:extLst>
      <p:ext uri="{BB962C8B-B14F-4D97-AF65-F5344CB8AC3E}">
        <p14:creationId xmlns:p14="http://schemas.microsoft.com/office/powerpoint/2010/main" val="1039661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D1C01-B718-3729-F61D-4D7F4B8C2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nut 9">
            <a:extLst>
              <a:ext uri="{FF2B5EF4-FFF2-40B4-BE49-F238E27FC236}">
                <a16:creationId xmlns:a16="http://schemas.microsoft.com/office/drawing/2014/main" id="{508FEEB4-8908-B354-1818-BCF01891F283}"/>
              </a:ext>
            </a:extLst>
          </p:cNvPr>
          <p:cNvSpPr/>
          <p:nvPr/>
        </p:nvSpPr>
        <p:spPr>
          <a:xfrm>
            <a:off x="-5545939" y="3478397"/>
            <a:ext cx="7286625" cy="7286625"/>
          </a:xfrm>
          <a:prstGeom prst="donut">
            <a:avLst>
              <a:gd name="adj" fmla="val 460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A131D-4A5D-18F3-1733-D7A3C1A5DBE5}"/>
              </a:ext>
            </a:extLst>
          </p:cNvPr>
          <p:cNvSpPr/>
          <p:nvPr/>
        </p:nvSpPr>
        <p:spPr>
          <a:xfrm>
            <a:off x="-2668975" y="2540756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Quick Sight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71D05E-EBAF-E573-C585-E610D83A1FFE}"/>
              </a:ext>
            </a:extLst>
          </p:cNvPr>
          <p:cNvSpPr/>
          <p:nvPr/>
        </p:nvSpPr>
        <p:spPr>
          <a:xfrm>
            <a:off x="-153062" y="7481859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Project Flow</a:t>
            </a:r>
            <a:endParaRPr lang="en-US" sz="4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A17975-9DE4-2A10-DA3B-6CBF161525EB}"/>
              </a:ext>
            </a:extLst>
          </p:cNvPr>
          <p:cNvSpPr/>
          <p:nvPr/>
        </p:nvSpPr>
        <p:spPr>
          <a:xfrm>
            <a:off x="1313" y="7441783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Glue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12BC7F-1053-380B-ACDE-8777F9D3CBE2}"/>
              </a:ext>
            </a:extLst>
          </p:cNvPr>
          <p:cNvSpPr/>
          <p:nvPr/>
        </p:nvSpPr>
        <p:spPr>
          <a:xfrm>
            <a:off x="-290092" y="7441784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S2 Bucket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BF519-C40A-41EB-244C-6A6FA2FF2171}"/>
              </a:ext>
            </a:extLst>
          </p:cNvPr>
          <p:cNvSpPr/>
          <p:nvPr/>
        </p:nvSpPr>
        <p:spPr>
          <a:xfrm>
            <a:off x="-290092" y="7481860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IAM USER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0419EC-7A90-BEF7-04F5-A85F4A367563}"/>
              </a:ext>
            </a:extLst>
          </p:cNvPr>
          <p:cNvSpPr/>
          <p:nvPr/>
        </p:nvSpPr>
        <p:spPr>
          <a:xfrm>
            <a:off x="348109" y="3875244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Athena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A93D1B-B491-C185-7AFE-8C0DC1C78DA4}"/>
              </a:ext>
            </a:extLst>
          </p:cNvPr>
          <p:cNvGrpSpPr/>
          <p:nvPr/>
        </p:nvGrpSpPr>
        <p:grpSpPr>
          <a:xfrm>
            <a:off x="348109" y="313781"/>
            <a:ext cx="1392577" cy="1392577"/>
            <a:chOff x="7096465" y="484093"/>
            <a:chExt cx="1392577" cy="139257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38DAB4F-D694-A3D9-C03A-1A2980A03188}"/>
                </a:ext>
              </a:extLst>
            </p:cNvPr>
            <p:cNvSpPr/>
            <p:nvPr/>
          </p:nvSpPr>
          <p:spPr>
            <a:xfrm>
              <a:off x="7096465" y="484093"/>
              <a:ext cx="1392577" cy="13925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5151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√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AA62A9-1CBC-FEE6-07DB-C8FB06798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1936" y="689563"/>
              <a:ext cx="981635" cy="981635"/>
            </a:xfrm>
            <a:prstGeom prst="roundRect">
              <a:avLst/>
            </a:prstGeom>
            <a:effectLst>
              <a:outerShdw blurRad="165100" dist="1524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CF0620-F64D-B781-9081-1E653A37BB92}"/>
              </a:ext>
            </a:extLst>
          </p:cNvPr>
          <p:cNvSpPr txBox="1"/>
          <p:nvPr/>
        </p:nvSpPr>
        <p:spPr>
          <a:xfrm>
            <a:off x="3379521" y="519251"/>
            <a:ext cx="88712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Data Query in Athena</a:t>
            </a:r>
            <a:r>
              <a:rPr lang="en-US" dirty="0"/>
              <a:t>: After setting up the crawler, I used AWS Athena to query the uploaded data. I specified the query result location in S3 for storage and made sure that I could access the results efficiently.</a:t>
            </a:r>
          </a:p>
          <a:p>
            <a:pPr algn="just">
              <a:buNone/>
            </a:pPr>
            <a:endParaRPr lang="en-US" dirty="0"/>
          </a:p>
          <a:p>
            <a:pPr algn="just"/>
            <a:r>
              <a:rPr lang="en-US" b="1" dirty="0"/>
              <a:t>Partition Optimization</a:t>
            </a:r>
            <a:r>
              <a:rPr lang="en-US" dirty="0"/>
              <a:t>: One of the key optimizations was partitioning the data. By querying specific partitions (based on the snapshot date), I was able to significantly reduce the query cost. Instead of querying the entire dataset, only the relevant partition was accessed, which improved both performance and cost efficiency.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FD24EC-532F-6046-6333-8773CAEC4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923" y="3031957"/>
            <a:ext cx="6980480" cy="3652043"/>
          </a:xfrm>
          <a:prstGeom prst="roundRect">
            <a:avLst>
              <a:gd name="adj" fmla="val 4283"/>
            </a:avLst>
          </a:prstGeom>
        </p:spPr>
      </p:pic>
    </p:spTree>
    <p:extLst>
      <p:ext uri="{BB962C8B-B14F-4D97-AF65-F5344CB8AC3E}">
        <p14:creationId xmlns:p14="http://schemas.microsoft.com/office/powerpoint/2010/main" val="3127140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53632-BCA8-4480-8F08-CBBA6245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nut 9">
            <a:extLst>
              <a:ext uri="{FF2B5EF4-FFF2-40B4-BE49-F238E27FC236}">
                <a16:creationId xmlns:a16="http://schemas.microsoft.com/office/drawing/2014/main" id="{935DF658-B813-1C20-F453-8A5F4FB8DC4A}"/>
              </a:ext>
            </a:extLst>
          </p:cNvPr>
          <p:cNvSpPr/>
          <p:nvPr/>
        </p:nvSpPr>
        <p:spPr>
          <a:xfrm>
            <a:off x="-5545939" y="3478397"/>
            <a:ext cx="7286625" cy="7286625"/>
          </a:xfrm>
          <a:prstGeom prst="donut">
            <a:avLst>
              <a:gd name="adj" fmla="val 460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759175-3A9A-1D1A-DEED-89483EB6AA6F}"/>
              </a:ext>
            </a:extLst>
          </p:cNvPr>
          <p:cNvSpPr/>
          <p:nvPr/>
        </p:nvSpPr>
        <p:spPr>
          <a:xfrm>
            <a:off x="348109" y="3886788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Quick Sight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94ED2F-78B9-6F00-6D96-178CDF8AE1BD}"/>
              </a:ext>
            </a:extLst>
          </p:cNvPr>
          <p:cNvSpPr/>
          <p:nvPr/>
        </p:nvSpPr>
        <p:spPr>
          <a:xfrm>
            <a:off x="-153062" y="7481859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Project Flow</a:t>
            </a:r>
            <a:endParaRPr lang="en-US" sz="4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17257-EE33-A476-5A94-960D553AABF0}"/>
              </a:ext>
            </a:extLst>
          </p:cNvPr>
          <p:cNvSpPr/>
          <p:nvPr/>
        </p:nvSpPr>
        <p:spPr>
          <a:xfrm>
            <a:off x="1313" y="7441783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Glue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37995F-B95A-969F-3D3B-4F142FE914E5}"/>
              </a:ext>
            </a:extLst>
          </p:cNvPr>
          <p:cNvSpPr/>
          <p:nvPr/>
        </p:nvSpPr>
        <p:spPr>
          <a:xfrm>
            <a:off x="-290092" y="7441784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S2 Bucket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23FC44-5399-E755-4E17-CD18D9960789}"/>
              </a:ext>
            </a:extLst>
          </p:cNvPr>
          <p:cNvSpPr/>
          <p:nvPr/>
        </p:nvSpPr>
        <p:spPr>
          <a:xfrm>
            <a:off x="-290092" y="7481860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IAM USER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EC2FF7-BCDD-37FB-EAD7-28B418ACDCC0}"/>
              </a:ext>
            </a:extLst>
          </p:cNvPr>
          <p:cNvSpPr/>
          <p:nvPr/>
        </p:nvSpPr>
        <p:spPr>
          <a:xfrm>
            <a:off x="59776" y="7401707"/>
            <a:ext cx="2668975" cy="26689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Athena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B7604B-7C11-BFFE-B982-1D545D435CCF}"/>
              </a:ext>
            </a:extLst>
          </p:cNvPr>
          <p:cNvGrpSpPr/>
          <p:nvPr/>
        </p:nvGrpSpPr>
        <p:grpSpPr>
          <a:xfrm>
            <a:off x="348109" y="302237"/>
            <a:ext cx="1392577" cy="1392577"/>
            <a:chOff x="8834094" y="473604"/>
            <a:chExt cx="1392577" cy="139257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BE4B18F-7446-DB48-9412-0870D0242880}"/>
                </a:ext>
              </a:extLst>
            </p:cNvPr>
            <p:cNvSpPr/>
            <p:nvPr/>
          </p:nvSpPr>
          <p:spPr>
            <a:xfrm>
              <a:off x="8834094" y="473604"/>
              <a:ext cx="1392577" cy="13925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5151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√</a:t>
              </a:r>
            </a:p>
          </p:txBody>
        </p:sp>
        <p:pic>
          <p:nvPicPr>
            <p:cNvPr id="4" name="Picture 3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FBC2EF52-243C-D278-FC9D-20730C4F0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4175" y="629751"/>
              <a:ext cx="1059307" cy="1059307"/>
            </a:xfrm>
            <a:prstGeom prst="rect">
              <a:avLst/>
            </a:prstGeom>
            <a:effectLst>
              <a:outerShdw blurRad="190500" dist="1143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CDB840-CCF5-9089-FEF2-1CF0790BB168}"/>
              </a:ext>
            </a:extLst>
          </p:cNvPr>
          <p:cNvSpPr txBox="1"/>
          <p:nvPr/>
        </p:nvSpPr>
        <p:spPr>
          <a:xfrm>
            <a:off x="3962400" y="458384"/>
            <a:ext cx="8229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QuickSight</a:t>
            </a:r>
            <a:r>
              <a:rPr lang="en-US" b="1" dirty="0"/>
              <a:t> Setup</a:t>
            </a:r>
            <a:r>
              <a:rPr lang="en-US" dirty="0"/>
              <a:t>: To enable quick data visualization, I created a new Amazon </a:t>
            </a:r>
            <a:r>
              <a:rPr lang="en-US" dirty="0" err="1"/>
              <a:t>QuickSight</a:t>
            </a:r>
            <a:r>
              <a:rPr lang="en-US" dirty="0"/>
              <a:t> account. I connected </a:t>
            </a:r>
            <a:r>
              <a:rPr lang="en-US" dirty="0" err="1"/>
              <a:t>QuickSight</a:t>
            </a:r>
            <a:r>
              <a:rPr lang="en-US" dirty="0"/>
              <a:t> to Athena and selected the relevant dataset for analysis.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SPICE Import</a:t>
            </a:r>
            <a:r>
              <a:rPr lang="en-US" dirty="0"/>
              <a:t>: To enhance visualization speed, I imported the data into SPICE (Super-fast, Parallel, In-memory Calculation Engine). This allowed for faster and more interactive dashboards.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Data Visualization</a:t>
            </a:r>
            <a:r>
              <a:rPr lang="en-US" dirty="0"/>
              <a:t>: Using </a:t>
            </a:r>
            <a:r>
              <a:rPr lang="en-US" dirty="0" err="1"/>
              <a:t>QuickSight</a:t>
            </a:r>
            <a:r>
              <a:rPr lang="en-US" dirty="0"/>
              <a:t>, I created various charts and visualizations to better understand the data. Once finalized, I published these dashboards for stakeholders to access and interact with.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36A3B5-A9E8-39F8-55E8-29412EF17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075" y="3642574"/>
            <a:ext cx="5568249" cy="2913189"/>
          </a:xfrm>
          <a:prstGeom prst="roundRect">
            <a:avLst>
              <a:gd name="adj" fmla="val 3455"/>
            </a:avLst>
          </a:prstGeom>
        </p:spPr>
      </p:pic>
    </p:spTree>
    <p:extLst>
      <p:ext uri="{BB962C8B-B14F-4D97-AF65-F5344CB8AC3E}">
        <p14:creationId xmlns:p14="http://schemas.microsoft.com/office/powerpoint/2010/main" val="3015070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457</Words>
  <Application>Microsoft Macintosh PowerPoint</Application>
  <PresentationFormat>Widescreen</PresentationFormat>
  <Paragraphs>67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Aharoni</vt:lpstr>
      <vt:lpstr>Aptos</vt:lpstr>
      <vt:lpstr>Arial</vt:lpstr>
      <vt:lpstr>Avenir Next LT Pro</vt:lpstr>
      <vt:lpstr>FadeVTI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Pandey</dc:creator>
  <cp:lastModifiedBy>Aditya Pandey</cp:lastModifiedBy>
  <cp:revision>3</cp:revision>
  <dcterms:created xsi:type="dcterms:W3CDTF">2025-04-19T15:28:23Z</dcterms:created>
  <dcterms:modified xsi:type="dcterms:W3CDTF">2025-04-19T19:10:45Z</dcterms:modified>
</cp:coreProperties>
</file>